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7" r:id="rId1"/>
  </p:sldMasterIdLst>
  <p:sldIdLst>
    <p:sldId id="256" r:id="rId2"/>
  </p:sldIdLst>
  <p:sldSz cx="12192000" cy="6858000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0" d="100"/>
          <a:sy n="70" d="100"/>
        </p:scale>
        <p:origin x="3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914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8256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07549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7279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94645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07172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086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103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368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4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41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98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451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5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55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0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855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ywCmHWRrEBE7e3hj9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47387" y="435533"/>
            <a:ext cx="10030796" cy="613622"/>
          </a:xfrm>
        </p:spPr>
        <p:txBody>
          <a:bodyPr>
            <a:noAutofit/>
          </a:bodyPr>
          <a:lstStyle/>
          <a:p>
            <a:r>
              <a:rPr lang="zh-TW" altLang="en-US" sz="3000" dirty="0">
                <a:solidFill>
                  <a:schemeClr val="tx1"/>
                </a:solidFill>
              </a:rPr>
              <a:t>國立體育大學</a:t>
            </a:r>
            <a:r>
              <a:rPr lang="en-US" altLang="zh-TW" sz="3000" dirty="0">
                <a:solidFill>
                  <a:schemeClr val="tx1"/>
                </a:solidFill>
              </a:rPr>
              <a:t>109</a:t>
            </a:r>
            <a:r>
              <a:rPr lang="zh-TW" altLang="en-US" sz="3000" dirty="0">
                <a:solidFill>
                  <a:schemeClr val="tx1"/>
                </a:solidFill>
              </a:rPr>
              <a:t>學年度</a:t>
            </a:r>
            <a:r>
              <a:rPr lang="zh-TW" altLang="en-US" sz="3000" dirty="0" smtClean="0">
                <a:solidFill>
                  <a:schemeClr val="tx1"/>
                </a:solidFill>
              </a:rPr>
              <a:t>第</a:t>
            </a:r>
            <a:r>
              <a:rPr lang="en-US" altLang="zh-TW" sz="3000" dirty="0" smtClean="0">
                <a:solidFill>
                  <a:schemeClr val="tx1"/>
                </a:solidFill>
              </a:rPr>
              <a:t>2</a:t>
            </a:r>
            <a:r>
              <a:rPr lang="zh-TW" altLang="en-US" sz="3000" dirty="0" smtClean="0">
                <a:solidFill>
                  <a:schemeClr val="tx1"/>
                </a:solidFill>
              </a:rPr>
              <a:t>學期 </a:t>
            </a:r>
            <a:r>
              <a:rPr lang="en-US" altLang="zh-TW" sz="3000" dirty="0" smtClean="0">
                <a:solidFill>
                  <a:schemeClr val="tx1"/>
                </a:solidFill>
              </a:rPr>
              <a:t>5/14</a:t>
            </a:r>
            <a:r>
              <a:rPr lang="zh-TW" altLang="en-US" sz="3000" dirty="0" smtClean="0">
                <a:solidFill>
                  <a:schemeClr val="tx1"/>
                </a:solidFill>
              </a:rPr>
              <a:t>日起課程防疫措施</a:t>
            </a:r>
            <a:endParaRPr lang="zh-TW" altLang="en-US" sz="3000" dirty="0">
              <a:solidFill>
                <a:schemeClr val="tx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47387" y="1038324"/>
            <a:ext cx="7261005" cy="436375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2400" dirty="0" smtClean="0"/>
              <a:t>依育部</a:t>
            </a:r>
            <a:r>
              <a:rPr lang="en-US" altLang="zh-TW" sz="2400" dirty="0" smtClean="0"/>
              <a:t>110</a:t>
            </a:r>
            <a:r>
              <a:rPr lang="zh-TW" altLang="en-US" sz="2400" dirty="0" smtClean="0"/>
              <a:t>年</a:t>
            </a:r>
            <a:r>
              <a:rPr lang="en-US" altLang="zh-TW" sz="2400" dirty="0" smtClean="0"/>
              <a:t>5</a:t>
            </a:r>
            <a:r>
              <a:rPr lang="zh-TW" altLang="en-US" sz="2400" dirty="0" smtClean="0"/>
              <a:t>月</a:t>
            </a:r>
            <a:r>
              <a:rPr lang="en-US" altLang="zh-TW" sz="2400" dirty="0" smtClean="0"/>
              <a:t>14</a:t>
            </a:r>
            <a:r>
              <a:rPr lang="zh-TW" altLang="en-US" sz="2400" dirty="0" smtClean="0"/>
              <a:t>日</a:t>
            </a:r>
            <a:r>
              <a:rPr lang="zh-TW" altLang="en-US" sz="2400" dirty="0"/>
              <a:t>臺教高通字第</a:t>
            </a:r>
            <a:r>
              <a:rPr lang="en-US" altLang="zh-TW" sz="2400" dirty="0" smtClean="0"/>
              <a:t>1100067839</a:t>
            </a:r>
            <a:r>
              <a:rPr lang="zh-TW" altLang="en-US" sz="2400" dirty="0" smtClean="0"/>
              <a:t>號</a:t>
            </a:r>
            <a:r>
              <a:rPr lang="zh-TW" altLang="en-US" sz="2400" dirty="0"/>
              <a:t>函，說明如下：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447387" y="1474699"/>
            <a:ext cx="11229501" cy="50783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1200"/>
              </a:spcBef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en-US" sz="2200" b="1" dirty="0" smtClean="0">
                <a:solidFill>
                  <a:srgbClr val="FF0000"/>
                </a:solidFill>
              </a:rPr>
              <a:t>遠距教學：</a:t>
            </a:r>
            <a:r>
              <a:rPr lang="zh-TW" altLang="zh-TW" sz="2200" b="1" dirty="0" smtClean="0">
                <a:solidFill>
                  <a:srgbClr val="FF0000"/>
                </a:solidFill>
              </a:rPr>
              <a:t>針對</a:t>
            </a:r>
            <a:r>
              <a:rPr lang="en-US" altLang="zh-TW" sz="2200" b="1" dirty="0">
                <a:solidFill>
                  <a:srgbClr val="FF0000"/>
                </a:solidFill>
              </a:rPr>
              <a:t>100</a:t>
            </a:r>
            <a:r>
              <a:rPr lang="zh-TW" altLang="zh-TW" sz="2200" b="1" dirty="0">
                <a:solidFill>
                  <a:srgbClr val="FF0000"/>
                </a:solidFill>
              </a:rPr>
              <a:t>人以上大班授課，自即日至</a:t>
            </a:r>
            <a:r>
              <a:rPr lang="en-US" altLang="zh-TW" sz="2200" b="1" u="sng" dirty="0">
                <a:solidFill>
                  <a:srgbClr val="FF0000"/>
                </a:solidFill>
              </a:rPr>
              <a:t>110</a:t>
            </a:r>
            <a:r>
              <a:rPr lang="zh-TW" altLang="zh-TW" sz="2200" b="1" u="sng" dirty="0">
                <a:solidFill>
                  <a:srgbClr val="FF0000"/>
                </a:solidFill>
              </a:rPr>
              <a:t>年</a:t>
            </a:r>
            <a:r>
              <a:rPr lang="en-US" altLang="zh-TW" sz="2200" b="1" u="sng" dirty="0">
                <a:solidFill>
                  <a:srgbClr val="FF0000"/>
                </a:solidFill>
              </a:rPr>
              <a:t>6</a:t>
            </a:r>
            <a:r>
              <a:rPr lang="zh-TW" altLang="zh-TW" sz="2200" b="1" u="sng" dirty="0">
                <a:solidFill>
                  <a:srgbClr val="FF0000"/>
                </a:solidFill>
              </a:rPr>
              <a:t>月</a:t>
            </a:r>
            <a:r>
              <a:rPr lang="en-US" altLang="zh-TW" sz="2200" b="1" u="sng" dirty="0">
                <a:solidFill>
                  <a:srgbClr val="FF0000"/>
                </a:solidFill>
              </a:rPr>
              <a:t>8</a:t>
            </a:r>
            <a:r>
              <a:rPr lang="zh-TW" altLang="zh-TW" sz="2200" b="1" u="sng" dirty="0">
                <a:solidFill>
                  <a:srgbClr val="FF0000"/>
                </a:solidFill>
              </a:rPr>
              <a:t>日</a:t>
            </a:r>
            <a:r>
              <a:rPr lang="zh-TW" altLang="zh-TW" sz="2200" b="1" dirty="0">
                <a:solidFill>
                  <a:srgbClr val="FF0000"/>
                </a:solidFill>
              </a:rPr>
              <a:t>止改採視訊上課</a:t>
            </a:r>
            <a:r>
              <a:rPr lang="zh-TW" altLang="zh-TW" sz="2200" b="1" dirty="0" smtClean="0">
                <a:solidFill>
                  <a:srgbClr val="FF0000"/>
                </a:solidFill>
              </a:rPr>
              <a:t>方式。</a:t>
            </a:r>
            <a:endParaRPr lang="en-US" altLang="zh-TW" sz="2200" b="1" dirty="0" smtClean="0">
              <a:solidFill>
                <a:srgbClr val="FF0000"/>
              </a:solidFill>
            </a:endParaRPr>
          </a:p>
          <a:p>
            <a:pPr marL="285750" lvl="0" indent="-285750">
              <a:spcBef>
                <a:spcPts val="1200"/>
              </a:spcBef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維持教室及學習場域通風：</a:t>
            </a:r>
            <a:r>
              <a:rPr lang="en-US" altLang="zh-TW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zh-TW" altLang="en-US" sz="2200" b="1" dirty="0" smtClean="0">
                <a:latin typeface="Tahoma" panose="020B0604030504040204" pitchFamily="34" charset="0"/>
                <a:ea typeface="微軟正黑體 Light" panose="020B0304030504040204" pitchFamily="34" charset="-120"/>
                <a:cs typeface="Tahoma" panose="020B0604030504040204" pitchFamily="34" charset="0"/>
              </a:rPr>
              <a:t>、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室內使用冷氣或中央空調教室：教室門可關閉</a:t>
            </a:r>
            <a:r>
              <a:rPr lang="en-US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,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應於教室四角落之窗戶各開啟</a:t>
            </a:r>
            <a:r>
              <a:rPr lang="en-US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5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至</a:t>
            </a:r>
            <a:r>
              <a:rPr lang="en-US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10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公分</a:t>
            </a:r>
            <a:r>
              <a:rPr lang="en-US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,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以維持通風</a:t>
            </a:r>
            <a:r>
              <a:rPr lang="zh-TW" altLang="zh-TW" sz="2200" b="1" dirty="0" smtClean="0"/>
              <a:t>。</a:t>
            </a:r>
            <a:r>
              <a:rPr lang="en-US" altLang="zh-TW" sz="2200" b="1" dirty="0" smtClean="0"/>
              <a:t>2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、室內無空調：可增設抽風扇或立扇</a:t>
            </a:r>
            <a:r>
              <a:rPr lang="en-US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,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造成空氣對流</a:t>
            </a:r>
            <a:r>
              <a:rPr lang="zh-TW" altLang="zh-TW" sz="2200" b="1" dirty="0" smtClean="0"/>
              <a:t>。</a:t>
            </a:r>
            <a:endParaRPr lang="en-US" altLang="zh-TW" sz="2200" b="1" dirty="0" smtClean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285750" lvl="0" indent="-285750">
              <a:spcBef>
                <a:spcPts val="1200"/>
              </a:spcBef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課程</a:t>
            </a:r>
            <a:r>
              <a:rPr lang="zh-TW" altLang="zh-TW" sz="2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須</a:t>
            </a:r>
            <a:r>
              <a:rPr lang="zh-TW" altLang="zh-TW" sz="22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落實點名</a:t>
            </a:r>
            <a:r>
              <a:rPr lang="zh-TW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。</a:t>
            </a:r>
            <a:endParaRPr lang="en-US" altLang="zh-TW" sz="2200" b="1" dirty="0" smtClean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285750" lvl="0" indent="-285750">
              <a:spcBef>
                <a:spcPts val="1200"/>
              </a:spcBef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社交</a:t>
            </a:r>
            <a:r>
              <a:rPr lang="zh-TW" altLang="zh-TW" sz="2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距離及配戴口罩：上課時應注意通風良好，並維持社交距離</a:t>
            </a:r>
            <a:r>
              <a:rPr lang="zh-TW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；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全程</a:t>
            </a:r>
            <a:r>
              <a:rPr lang="zh-TW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應</a:t>
            </a:r>
            <a:r>
              <a:rPr lang="zh-TW" altLang="zh-TW" sz="2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佩戴口罩。</a:t>
            </a:r>
          </a:p>
          <a:p>
            <a:pPr marL="285750" lvl="0" indent="-285750">
              <a:spcBef>
                <a:spcPts val="1200"/>
              </a:spcBef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zh-TW" sz="2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體育課程教學實施：室內外體育課程教學，應保持社交距離</a:t>
            </a:r>
            <a:r>
              <a:rPr lang="zh-TW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；</a:t>
            </a:r>
            <a:r>
              <a:rPr lang="zh-TW" altLang="en-US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全程</a:t>
            </a:r>
            <a:r>
              <a:rPr lang="zh-TW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應</a:t>
            </a:r>
            <a:r>
              <a:rPr lang="zh-TW" altLang="zh-TW" sz="22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佩戴口罩</a:t>
            </a:r>
            <a:r>
              <a:rPr lang="zh-TW" altLang="zh-TW" sz="2200" b="1" dirty="0" smtClean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。</a:t>
            </a:r>
            <a:endParaRPr lang="en-US" altLang="zh-TW" sz="2200" b="1" dirty="0" smtClean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  <a:p>
            <a:pPr marL="285750" lvl="0" indent="-285750">
              <a:spcBef>
                <a:spcPts val="1200"/>
              </a:spcBef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zh-TW" sz="2200" b="1" dirty="0" smtClean="0"/>
              <a:t>請</a:t>
            </a:r>
            <a:r>
              <a:rPr lang="zh-TW" altLang="zh-TW" sz="2200" b="1" dirty="0"/>
              <a:t>全校師生隨時檢視自身健康狀況，若有身體不適請填報「不適症狀自主回報</a:t>
            </a:r>
            <a:r>
              <a:rPr lang="zh-TW" altLang="zh-TW" sz="2200" b="1" dirty="0" smtClean="0"/>
              <a:t>系統</a:t>
            </a:r>
            <a:r>
              <a:rPr lang="en-US" altLang="zh-TW" sz="2200" b="1" dirty="0">
                <a:solidFill>
                  <a:srgbClr val="7030A0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「</a:t>
            </a:r>
            <a:r>
              <a:rPr lang="en-US" altLang="zh-TW" sz="2200" b="1" u="sng" dirty="0" smtClean="0">
                <a:solidFill>
                  <a:srgbClr val="7030A0"/>
                </a:solidFill>
                <a:hlinkClick r:id="rId2"/>
              </a:rPr>
              <a:t>https</a:t>
            </a:r>
            <a:r>
              <a:rPr lang="en-US" altLang="zh-TW" sz="2200" b="1" u="sng" dirty="0">
                <a:solidFill>
                  <a:srgbClr val="7030A0"/>
                </a:solidFill>
                <a:hlinkClick r:id="rId2"/>
              </a:rPr>
              <a:t>://forms.gle/ywCmHWRrEBE7e3hj9</a:t>
            </a:r>
            <a:r>
              <a:rPr lang="zh-TW" altLang="zh-TW" sz="2200" b="1" dirty="0">
                <a:solidFill>
                  <a:srgbClr val="7030A0"/>
                </a:solidFill>
              </a:rPr>
              <a:t>」、</a:t>
            </a:r>
            <a:r>
              <a:rPr lang="zh-TW" altLang="zh-TW" sz="2200" b="1" dirty="0"/>
              <a:t>落實生病不上班、不上課，並請立即配戴口罩就醫</a:t>
            </a:r>
            <a:r>
              <a:rPr lang="zh-TW" altLang="zh-TW" sz="2200" b="1" dirty="0" smtClean="0"/>
              <a:t>。</a:t>
            </a:r>
            <a:endParaRPr lang="en-US" altLang="zh-TW" sz="2200" b="1" dirty="0" smtClean="0"/>
          </a:p>
          <a:p>
            <a:pPr marL="285750" indent="-285750">
              <a:spcBef>
                <a:spcPts val="1200"/>
              </a:spcBef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zh-TW" altLang="zh-TW" sz="2200" dirty="0"/>
              <a:t>因應防疫未排固定座位之室內課程請拍攝同學</a:t>
            </a:r>
            <a:r>
              <a:rPr lang="zh-TW" altLang="zh-TW" sz="2200" dirty="0" smtClean="0"/>
              <a:t>就座位置</a:t>
            </a:r>
            <a:r>
              <a:rPr lang="zh-TW" altLang="zh-TW" sz="2200" dirty="0"/>
              <a:t>圖照片，並上傳至「虛擬教室系統」</a:t>
            </a:r>
            <a:r>
              <a:rPr lang="en-US" altLang="zh-TW" sz="2200" dirty="0"/>
              <a:t>-</a:t>
            </a:r>
            <a:r>
              <a:rPr lang="zh-TW" altLang="zh-TW" sz="2200" dirty="0"/>
              <a:t>教材清單（檔名用日期及課程名稱）。請教師配合並請系所協助宣導</a:t>
            </a:r>
            <a:r>
              <a:rPr lang="zh-TW" altLang="zh-TW" sz="2200" dirty="0" smtClean="0"/>
              <a:t>。</a:t>
            </a:r>
            <a:endParaRPr lang="zh-TW" altLang="zh-TW" sz="22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0508758" y="742344"/>
            <a:ext cx="13163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solidFill>
                  <a:schemeClr val="accent5">
                    <a:lumMod val="75000"/>
                  </a:schemeClr>
                </a:solidFill>
              </a:rPr>
              <a:t>110.05.14</a:t>
            </a:r>
            <a:endParaRPr lang="zh-TW" altLang="en-U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607</TotalTime>
  <Words>266</Words>
  <Application>Microsoft Office PowerPoint</Application>
  <PresentationFormat>寬螢幕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微軟正黑體</vt:lpstr>
      <vt:lpstr>微軟正黑體 Light</vt:lpstr>
      <vt:lpstr>新細明體</vt:lpstr>
      <vt:lpstr>Arial</vt:lpstr>
      <vt:lpstr>Century Gothic</vt:lpstr>
      <vt:lpstr>Tahoma</vt:lpstr>
      <vt:lpstr>Wingdings</vt:lpstr>
      <vt:lpstr>Wingdings 3</vt:lpstr>
      <vt:lpstr>絲縷</vt:lpstr>
      <vt:lpstr>國立體育大學109學年度第2學期 5/14日起課程防疫措施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國立體育大學109學年度第1學期課程防疫說明</dc:title>
  <dc:creator>admin</dc:creator>
  <cp:lastModifiedBy>admin</cp:lastModifiedBy>
  <cp:revision>21</cp:revision>
  <cp:lastPrinted>2021-05-14T10:37:45Z</cp:lastPrinted>
  <dcterms:created xsi:type="dcterms:W3CDTF">2020-09-10T02:54:07Z</dcterms:created>
  <dcterms:modified xsi:type="dcterms:W3CDTF">2021-05-14T10:39:47Z</dcterms:modified>
</cp:coreProperties>
</file>